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9" r:id="rId4"/>
    <p:sldId id="258" r:id="rId5"/>
    <p:sldId id="260" r:id="rId6"/>
    <p:sldId id="261" r:id="rId7"/>
    <p:sldId id="262" r:id="rId8"/>
    <p:sldId id="267" r:id="rId9"/>
    <p:sldId id="266" r:id="rId10"/>
    <p:sldId id="265" r:id="rId11"/>
    <p:sldId id="264" r:id="rId12"/>
    <p:sldId id="270" r:id="rId13"/>
    <p:sldId id="271" r:id="rId14"/>
    <p:sldId id="269" r:id="rId15"/>
    <p:sldId id="272"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ghter Books" initials="BB" lastIdx="1" clrIdx="0">
    <p:extLst>
      <p:ext uri="{19B8F6BF-5375-455C-9EA6-DF929625EA0E}">
        <p15:presenceInfo xmlns:p15="http://schemas.microsoft.com/office/powerpoint/2012/main" userId="Brighter Book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B43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4" d="100"/>
          <a:sy n="74" d="100"/>
        </p:scale>
        <p:origin x="66" y="60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2-15T12:45:32.591" idx="1">
    <p:pos x="10" y="10"/>
    <p:text>On this slide, I explain we have been passing children from one teacher to the other as if they are soccer balls. We toos it, the next guy catches it, and away we go. In reality, children are more like pieces of crystal; they should be passed directly from one hand to the next. But how to do this effectively, when there are so many children going through the system each day?</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2ADC3-2FDF-471F-A8DE-7CDD46953CF8}" type="datetimeFigureOut">
              <a:rPr lang="en-CA" smtClean="0"/>
              <a:t>15/12/2014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CAE9F-B1D1-4B06-AFE9-440278E195D0}" type="slidenum">
              <a:rPr lang="en-CA" smtClean="0"/>
              <a:t>‹#›</a:t>
            </a:fld>
            <a:endParaRPr lang="en-CA"/>
          </a:p>
        </p:txBody>
      </p:sp>
    </p:spTree>
    <p:extLst>
      <p:ext uri="{BB962C8B-B14F-4D97-AF65-F5344CB8AC3E}">
        <p14:creationId xmlns:p14="http://schemas.microsoft.com/office/powerpoint/2010/main" val="2469547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60CAE9F-B1D1-4B06-AFE9-440278E195D0}" type="slidenum">
              <a:rPr lang="en-CA" smtClean="0"/>
              <a:t>12</a:t>
            </a:fld>
            <a:endParaRPr lang="en-CA"/>
          </a:p>
        </p:txBody>
      </p:sp>
    </p:spTree>
    <p:extLst>
      <p:ext uri="{BB962C8B-B14F-4D97-AF65-F5344CB8AC3E}">
        <p14:creationId xmlns:p14="http://schemas.microsoft.com/office/powerpoint/2010/main" val="455650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60CAE9F-B1D1-4B06-AFE9-440278E195D0}" type="slidenum">
              <a:rPr lang="en-CA" smtClean="0"/>
              <a:t>13</a:t>
            </a:fld>
            <a:endParaRPr lang="en-CA"/>
          </a:p>
        </p:txBody>
      </p:sp>
    </p:spTree>
    <p:extLst>
      <p:ext uri="{BB962C8B-B14F-4D97-AF65-F5344CB8AC3E}">
        <p14:creationId xmlns:p14="http://schemas.microsoft.com/office/powerpoint/2010/main" val="4080346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60CAE9F-B1D1-4B06-AFE9-440278E195D0}" type="slidenum">
              <a:rPr lang="en-CA" smtClean="0"/>
              <a:t>15</a:t>
            </a:fld>
            <a:endParaRPr lang="en-CA"/>
          </a:p>
        </p:txBody>
      </p:sp>
    </p:spTree>
    <p:extLst>
      <p:ext uri="{BB962C8B-B14F-4D97-AF65-F5344CB8AC3E}">
        <p14:creationId xmlns:p14="http://schemas.microsoft.com/office/powerpoint/2010/main" val="857069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60CAE9F-B1D1-4B06-AFE9-440278E195D0}" type="slidenum">
              <a:rPr lang="en-CA" smtClean="0"/>
              <a:t>16</a:t>
            </a:fld>
            <a:endParaRPr lang="en-CA"/>
          </a:p>
        </p:txBody>
      </p:sp>
    </p:spTree>
    <p:extLst>
      <p:ext uri="{BB962C8B-B14F-4D97-AF65-F5344CB8AC3E}">
        <p14:creationId xmlns:p14="http://schemas.microsoft.com/office/powerpoint/2010/main" val="2972715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E91FCC4-4876-4A89-B6E7-368186A0B53C}" type="datetimeFigureOut">
              <a:rPr lang="en-CA" smtClean="0"/>
              <a:t>15/12/2014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46DCDEE-EEDF-495E-B8A3-A738FF190C54}" type="slidenum">
              <a:rPr lang="en-CA" smtClean="0"/>
              <a:t>‹#›</a:t>
            </a:fld>
            <a:endParaRPr lang="en-CA"/>
          </a:p>
        </p:txBody>
      </p:sp>
    </p:spTree>
    <p:extLst>
      <p:ext uri="{BB962C8B-B14F-4D97-AF65-F5344CB8AC3E}">
        <p14:creationId xmlns:p14="http://schemas.microsoft.com/office/powerpoint/2010/main" val="3350262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E91FCC4-4876-4A89-B6E7-368186A0B53C}" type="datetimeFigureOut">
              <a:rPr lang="en-CA" smtClean="0"/>
              <a:t>15/12/2014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46DCDEE-EEDF-495E-B8A3-A738FF190C54}" type="slidenum">
              <a:rPr lang="en-CA" smtClean="0"/>
              <a:t>‹#›</a:t>
            </a:fld>
            <a:endParaRPr lang="en-CA"/>
          </a:p>
        </p:txBody>
      </p:sp>
    </p:spTree>
    <p:extLst>
      <p:ext uri="{BB962C8B-B14F-4D97-AF65-F5344CB8AC3E}">
        <p14:creationId xmlns:p14="http://schemas.microsoft.com/office/powerpoint/2010/main" val="244387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E91FCC4-4876-4A89-B6E7-368186A0B53C}" type="datetimeFigureOut">
              <a:rPr lang="en-CA" smtClean="0"/>
              <a:t>15/12/2014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46DCDEE-EEDF-495E-B8A3-A738FF190C54}" type="slidenum">
              <a:rPr lang="en-CA" smtClean="0"/>
              <a:t>‹#›</a:t>
            </a:fld>
            <a:endParaRPr lang="en-CA"/>
          </a:p>
        </p:txBody>
      </p:sp>
    </p:spTree>
    <p:extLst>
      <p:ext uri="{BB962C8B-B14F-4D97-AF65-F5344CB8AC3E}">
        <p14:creationId xmlns:p14="http://schemas.microsoft.com/office/powerpoint/2010/main" val="157664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E91FCC4-4876-4A89-B6E7-368186A0B53C}" type="datetimeFigureOut">
              <a:rPr lang="en-CA" smtClean="0"/>
              <a:t>15/12/2014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46DCDEE-EEDF-495E-B8A3-A738FF190C54}" type="slidenum">
              <a:rPr lang="en-CA" smtClean="0"/>
              <a:t>‹#›</a:t>
            </a:fld>
            <a:endParaRPr lang="en-CA"/>
          </a:p>
        </p:txBody>
      </p:sp>
    </p:spTree>
    <p:extLst>
      <p:ext uri="{BB962C8B-B14F-4D97-AF65-F5344CB8AC3E}">
        <p14:creationId xmlns:p14="http://schemas.microsoft.com/office/powerpoint/2010/main" val="80558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91FCC4-4876-4A89-B6E7-368186A0B53C}" type="datetimeFigureOut">
              <a:rPr lang="en-CA" smtClean="0"/>
              <a:t>15/12/2014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46DCDEE-EEDF-495E-B8A3-A738FF190C54}" type="slidenum">
              <a:rPr lang="en-CA" smtClean="0"/>
              <a:t>‹#›</a:t>
            </a:fld>
            <a:endParaRPr lang="en-CA"/>
          </a:p>
        </p:txBody>
      </p:sp>
    </p:spTree>
    <p:extLst>
      <p:ext uri="{BB962C8B-B14F-4D97-AF65-F5344CB8AC3E}">
        <p14:creationId xmlns:p14="http://schemas.microsoft.com/office/powerpoint/2010/main" val="85110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E91FCC4-4876-4A89-B6E7-368186A0B53C}" type="datetimeFigureOut">
              <a:rPr lang="en-CA" smtClean="0"/>
              <a:t>15/12/2014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46DCDEE-EEDF-495E-B8A3-A738FF190C54}" type="slidenum">
              <a:rPr lang="en-CA" smtClean="0"/>
              <a:t>‹#›</a:t>
            </a:fld>
            <a:endParaRPr lang="en-CA"/>
          </a:p>
        </p:txBody>
      </p:sp>
    </p:spTree>
    <p:extLst>
      <p:ext uri="{BB962C8B-B14F-4D97-AF65-F5344CB8AC3E}">
        <p14:creationId xmlns:p14="http://schemas.microsoft.com/office/powerpoint/2010/main" val="847914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E91FCC4-4876-4A89-B6E7-368186A0B53C}" type="datetimeFigureOut">
              <a:rPr lang="en-CA" smtClean="0"/>
              <a:t>15/12/2014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46DCDEE-EEDF-495E-B8A3-A738FF190C54}" type="slidenum">
              <a:rPr lang="en-CA" smtClean="0"/>
              <a:t>‹#›</a:t>
            </a:fld>
            <a:endParaRPr lang="en-CA"/>
          </a:p>
        </p:txBody>
      </p:sp>
    </p:spTree>
    <p:extLst>
      <p:ext uri="{BB962C8B-B14F-4D97-AF65-F5344CB8AC3E}">
        <p14:creationId xmlns:p14="http://schemas.microsoft.com/office/powerpoint/2010/main" val="287054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E91FCC4-4876-4A89-B6E7-368186A0B53C}" type="datetimeFigureOut">
              <a:rPr lang="en-CA" smtClean="0"/>
              <a:t>15/12/2014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46DCDEE-EEDF-495E-B8A3-A738FF190C54}" type="slidenum">
              <a:rPr lang="en-CA" smtClean="0"/>
              <a:t>‹#›</a:t>
            </a:fld>
            <a:endParaRPr lang="en-CA"/>
          </a:p>
        </p:txBody>
      </p:sp>
    </p:spTree>
    <p:extLst>
      <p:ext uri="{BB962C8B-B14F-4D97-AF65-F5344CB8AC3E}">
        <p14:creationId xmlns:p14="http://schemas.microsoft.com/office/powerpoint/2010/main" val="196452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91FCC4-4876-4A89-B6E7-368186A0B53C}" type="datetimeFigureOut">
              <a:rPr lang="en-CA" smtClean="0"/>
              <a:t>15/12/2014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46DCDEE-EEDF-495E-B8A3-A738FF190C54}" type="slidenum">
              <a:rPr lang="en-CA" smtClean="0"/>
              <a:t>‹#›</a:t>
            </a:fld>
            <a:endParaRPr lang="en-CA"/>
          </a:p>
        </p:txBody>
      </p:sp>
    </p:spTree>
    <p:extLst>
      <p:ext uri="{BB962C8B-B14F-4D97-AF65-F5344CB8AC3E}">
        <p14:creationId xmlns:p14="http://schemas.microsoft.com/office/powerpoint/2010/main" val="459655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91FCC4-4876-4A89-B6E7-368186A0B53C}" type="datetimeFigureOut">
              <a:rPr lang="en-CA" smtClean="0"/>
              <a:t>15/12/2014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46DCDEE-EEDF-495E-B8A3-A738FF190C54}" type="slidenum">
              <a:rPr lang="en-CA" smtClean="0"/>
              <a:t>‹#›</a:t>
            </a:fld>
            <a:endParaRPr lang="en-CA"/>
          </a:p>
        </p:txBody>
      </p:sp>
    </p:spTree>
    <p:extLst>
      <p:ext uri="{BB962C8B-B14F-4D97-AF65-F5344CB8AC3E}">
        <p14:creationId xmlns:p14="http://schemas.microsoft.com/office/powerpoint/2010/main" val="3932066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91FCC4-4876-4A89-B6E7-368186A0B53C}" type="datetimeFigureOut">
              <a:rPr lang="en-CA" smtClean="0"/>
              <a:t>15/12/2014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46DCDEE-EEDF-495E-B8A3-A738FF190C54}" type="slidenum">
              <a:rPr lang="en-CA" smtClean="0"/>
              <a:t>‹#›</a:t>
            </a:fld>
            <a:endParaRPr lang="en-CA"/>
          </a:p>
        </p:txBody>
      </p:sp>
    </p:spTree>
    <p:extLst>
      <p:ext uri="{BB962C8B-B14F-4D97-AF65-F5344CB8AC3E}">
        <p14:creationId xmlns:p14="http://schemas.microsoft.com/office/powerpoint/2010/main" val="120404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1FCC4-4876-4A89-B6E7-368186A0B53C}" type="datetimeFigureOut">
              <a:rPr lang="en-CA" smtClean="0"/>
              <a:t>15/12/2014</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DCDEE-EEDF-495E-B8A3-A738FF190C54}" type="slidenum">
              <a:rPr lang="en-CA" smtClean="0"/>
              <a:t>‹#›</a:t>
            </a:fld>
            <a:endParaRPr lang="en-CA"/>
          </a:p>
        </p:txBody>
      </p:sp>
    </p:spTree>
    <p:extLst>
      <p:ext uri="{BB962C8B-B14F-4D97-AF65-F5344CB8AC3E}">
        <p14:creationId xmlns:p14="http://schemas.microsoft.com/office/powerpoint/2010/main" val="1197531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89191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919" y="0"/>
            <a:ext cx="12411363" cy="6981392"/>
          </a:xfrm>
        </p:spPr>
      </p:pic>
      <p:sp>
        <p:nvSpPr>
          <p:cNvPr id="7" name="TextBox 6"/>
          <p:cNvSpPr txBox="1"/>
          <p:nvPr/>
        </p:nvSpPr>
        <p:spPr>
          <a:xfrm>
            <a:off x="1750423" y="365125"/>
            <a:ext cx="3031599" cy="923330"/>
          </a:xfrm>
          <a:prstGeom prst="rect">
            <a:avLst/>
          </a:prstGeom>
          <a:noFill/>
        </p:spPr>
        <p:txBody>
          <a:bodyPr wrap="none" rtlCol="0">
            <a:spAutoFit/>
          </a:bodyPr>
          <a:lstStyle/>
          <a:p>
            <a:r>
              <a:rPr lang="en-CA" sz="5400" dirty="0" smtClean="0">
                <a:solidFill>
                  <a:srgbClr val="FF3399"/>
                </a:solidFill>
                <a:latin typeface="Andalus" panose="02010000000000000000" pitchFamily="2" charset="-78"/>
                <a:cs typeface="Andalus" panose="02010000000000000000" pitchFamily="2" charset="-78"/>
              </a:rPr>
              <a:t>What if…</a:t>
            </a:r>
            <a:endParaRPr lang="en-CA" sz="5400" dirty="0">
              <a:solidFill>
                <a:srgbClr val="FF3399"/>
              </a:solidFill>
              <a:latin typeface="Andalus" panose="02010000000000000000" pitchFamily="2" charset="-78"/>
              <a:cs typeface="Andalus" panose="0201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222" y="1653580"/>
            <a:ext cx="6096000" cy="4572000"/>
          </a:xfrm>
          <a:prstGeom prst="rect">
            <a:avLst/>
          </a:prstGeom>
        </p:spPr>
      </p:pic>
    </p:spTree>
    <p:extLst>
      <p:ext uri="{BB962C8B-B14F-4D97-AF65-F5344CB8AC3E}">
        <p14:creationId xmlns:p14="http://schemas.microsoft.com/office/powerpoint/2010/main" val="928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919" y="0"/>
            <a:ext cx="12411363" cy="6981392"/>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461" y="907040"/>
            <a:ext cx="7824460" cy="6858000"/>
          </a:xfrm>
          <a:prstGeom prst="rect">
            <a:avLst/>
          </a:prstGeom>
        </p:spPr>
      </p:pic>
      <p:sp>
        <p:nvSpPr>
          <p:cNvPr id="5" name="TextBox 4"/>
          <p:cNvSpPr txBox="1"/>
          <p:nvPr/>
        </p:nvSpPr>
        <p:spPr>
          <a:xfrm>
            <a:off x="3958046" y="168407"/>
            <a:ext cx="3876382" cy="646331"/>
          </a:xfrm>
          <a:prstGeom prst="rect">
            <a:avLst/>
          </a:prstGeom>
          <a:noFill/>
        </p:spPr>
        <p:txBody>
          <a:bodyPr wrap="none" rtlCol="0">
            <a:spAutoFit/>
          </a:bodyPr>
          <a:lstStyle/>
          <a:p>
            <a:r>
              <a:rPr lang="en-CA" sz="3600" dirty="0" smtClean="0">
                <a:latin typeface="Andalus" panose="02010000000000000000" pitchFamily="2" charset="-78"/>
                <a:cs typeface="Andalus" panose="02010000000000000000" pitchFamily="2" charset="-78"/>
              </a:rPr>
              <a:t>www.iepdirect.com</a:t>
            </a:r>
            <a:endParaRPr lang="en-CA" sz="3600" dirty="0">
              <a:latin typeface="Andalus" panose="02010000000000000000" pitchFamily="2" charset="-78"/>
              <a:cs typeface="Andalus" panose="02010000000000000000" pitchFamily="2" charset="-78"/>
            </a:endParaRPr>
          </a:p>
        </p:txBody>
      </p:sp>
    </p:spTree>
    <p:extLst>
      <p:ext uri="{BB962C8B-B14F-4D97-AF65-F5344CB8AC3E}">
        <p14:creationId xmlns:p14="http://schemas.microsoft.com/office/powerpoint/2010/main" val="3926904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919" y="0"/>
            <a:ext cx="12411363" cy="6981392"/>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9407" y="264824"/>
            <a:ext cx="8168564" cy="6451744"/>
          </a:xfrm>
          <a:prstGeom prst="rect">
            <a:avLst/>
          </a:prstGeom>
        </p:spPr>
      </p:pic>
    </p:spTree>
    <p:extLst>
      <p:ext uri="{BB962C8B-B14F-4D97-AF65-F5344CB8AC3E}">
        <p14:creationId xmlns:p14="http://schemas.microsoft.com/office/powerpoint/2010/main" val="2171150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919" y="0"/>
            <a:ext cx="12411363" cy="6981392"/>
          </a:xfrm>
        </p:spPr>
      </p:pic>
      <p:sp>
        <p:nvSpPr>
          <p:cNvPr id="3" name="TextBox 2"/>
          <p:cNvSpPr txBox="1"/>
          <p:nvPr/>
        </p:nvSpPr>
        <p:spPr>
          <a:xfrm>
            <a:off x="1416236" y="1908323"/>
            <a:ext cx="10771410" cy="1477328"/>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CA" sz="2400" dirty="0" smtClean="0">
                <a:cs typeface="Andalus" panose="02010000000000000000" pitchFamily="2" charset="-78"/>
              </a:rPr>
              <a:t>Regarding IEP direct, many of the computer programs utilized by school districts </a:t>
            </a:r>
          </a:p>
          <a:p>
            <a:pPr>
              <a:lnSpc>
                <a:spcPct val="150000"/>
              </a:lnSpc>
            </a:pPr>
            <a:r>
              <a:rPr lang="en-CA" sz="2400" dirty="0" smtClean="0">
                <a:cs typeface="Andalus" panose="02010000000000000000" pitchFamily="2" charset="-78"/>
              </a:rPr>
              <a:t>have “drop down” options for goals, objectives, services, and accommodations.</a:t>
            </a:r>
          </a:p>
          <a:p>
            <a:endParaRPr lang="en-CA" dirty="0"/>
          </a:p>
        </p:txBody>
      </p:sp>
      <p:sp>
        <p:nvSpPr>
          <p:cNvPr id="6" name="TextBox 5"/>
          <p:cNvSpPr txBox="1"/>
          <p:nvPr/>
        </p:nvSpPr>
        <p:spPr>
          <a:xfrm>
            <a:off x="3065435" y="640041"/>
            <a:ext cx="5838458" cy="861774"/>
          </a:xfrm>
          <a:prstGeom prst="rect">
            <a:avLst/>
          </a:prstGeom>
          <a:noFill/>
        </p:spPr>
        <p:txBody>
          <a:bodyPr wrap="none" rtlCol="0">
            <a:spAutoFit/>
          </a:bodyPr>
          <a:lstStyle/>
          <a:p>
            <a:r>
              <a:rPr lang="en-CA" sz="3200" b="1" dirty="0" smtClean="0">
                <a:solidFill>
                  <a:srgbClr val="FF3399"/>
                </a:solidFill>
                <a:latin typeface="Andalus" panose="02010000000000000000" pitchFamily="2" charset="-78"/>
                <a:cs typeface="Andalus" panose="02010000000000000000" pitchFamily="2" charset="-78"/>
              </a:rPr>
              <a:t>“IEP Direct Won’t Let Us Do That”</a:t>
            </a:r>
          </a:p>
          <a:p>
            <a:endParaRPr lang="en-CA" dirty="0"/>
          </a:p>
        </p:txBody>
      </p:sp>
      <p:sp>
        <p:nvSpPr>
          <p:cNvPr id="7" name="TextBox 6"/>
          <p:cNvSpPr txBox="1"/>
          <p:nvPr/>
        </p:nvSpPr>
        <p:spPr>
          <a:xfrm>
            <a:off x="2373486" y="4115833"/>
            <a:ext cx="8597931" cy="1815882"/>
          </a:xfrm>
          <a:prstGeom prst="rect">
            <a:avLst/>
          </a:prstGeom>
          <a:noFill/>
        </p:spPr>
        <p:txBody>
          <a:bodyPr wrap="none" rtlCol="0">
            <a:spAutoFit/>
          </a:bodyPr>
          <a:lstStyle/>
          <a:p>
            <a:r>
              <a:rPr lang="en-CA" sz="2800" dirty="0" smtClean="0"/>
              <a:t>Not “Individual” – if a child doesn’t fit the predetermined </a:t>
            </a:r>
          </a:p>
          <a:p>
            <a:pPr algn="just"/>
            <a:r>
              <a:rPr lang="en-CA" sz="2800" dirty="0" smtClean="0"/>
              <a:t>areas, then they may get insufficient assistance. </a:t>
            </a:r>
            <a:endParaRPr lang="en-CA" sz="2800" dirty="0" smtClean="0"/>
          </a:p>
          <a:p>
            <a:pPr algn="just"/>
            <a:endParaRPr lang="en-CA" sz="2800" dirty="0"/>
          </a:p>
          <a:p>
            <a:pPr algn="just"/>
            <a:r>
              <a:rPr lang="en-CA" sz="2800" dirty="0" smtClean="0"/>
              <a:t>Not perfect… just </a:t>
            </a:r>
            <a:r>
              <a:rPr lang="en-CA" sz="2800" smtClean="0"/>
              <a:t>a start.</a:t>
            </a:r>
            <a:endParaRPr lang="en-CA" sz="2800" dirty="0"/>
          </a:p>
        </p:txBody>
      </p:sp>
    </p:spTree>
    <p:extLst>
      <p:ext uri="{BB962C8B-B14F-4D97-AF65-F5344CB8AC3E}">
        <p14:creationId xmlns:p14="http://schemas.microsoft.com/office/powerpoint/2010/main" val="1605005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919" y="0"/>
            <a:ext cx="12411363" cy="6981392"/>
          </a:xfrm>
        </p:spPr>
      </p:pic>
      <p:sp>
        <p:nvSpPr>
          <p:cNvPr id="3" name="TextBox 2"/>
          <p:cNvSpPr txBox="1"/>
          <p:nvPr/>
        </p:nvSpPr>
        <p:spPr>
          <a:xfrm>
            <a:off x="1799133" y="-95500"/>
            <a:ext cx="9554667" cy="7909858"/>
          </a:xfrm>
          <a:prstGeom prst="rect">
            <a:avLst/>
          </a:prstGeom>
          <a:noFill/>
        </p:spPr>
        <p:txBody>
          <a:bodyPr wrap="none" rtlCol="0">
            <a:spAutoFit/>
          </a:bodyPr>
          <a:lstStyle/>
          <a:p>
            <a:pPr>
              <a:lnSpc>
                <a:spcPct val="200000"/>
              </a:lnSpc>
            </a:pPr>
            <a:r>
              <a:rPr lang="en-CA" sz="3600" dirty="0" smtClean="0">
                <a:solidFill>
                  <a:srgbClr val="FF3399"/>
                </a:solidFill>
                <a:latin typeface="Andalus" panose="02010000000000000000" pitchFamily="2" charset="-78"/>
                <a:cs typeface="Andalus" panose="02010000000000000000" pitchFamily="2" charset="-78"/>
              </a:rPr>
              <a:t>Wish List:</a:t>
            </a:r>
          </a:p>
          <a:p>
            <a:pPr marL="285750" indent="-285750">
              <a:lnSpc>
                <a:spcPct val="200000"/>
              </a:lnSpc>
              <a:buFont typeface="Arial" panose="020B0604020202020204" pitchFamily="34" charset="0"/>
              <a:buChar char="•"/>
            </a:pPr>
            <a:r>
              <a:rPr lang="en-CA" dirty="0" smtClean="0"/>
              <a:t>Area for anecdotes from previous teachers and tips to what works</a:t>
            </a:r>
          </a:p>
          <a:p>
            <a:pPr marL="285750" indent="-285750">
              <a:lnSpc>
                <a:spcPct val="200000"/>
              </a:lnSpc>
              <a:buFont typeface="Arial" panose="020B0604020202020204" pitchFamily="34" charset="0"/>
              <a:buChar char="•"/>
            </a:pPr>
            <a:r>
              <a:rPr lang="en-CA" dirty="0" smtClean="0"/>
              <a:t>Files for all students, not only the ones with IEP, as many are undiagnosed</a:t>
            </a:r>
          </a:p>
          <a:p>
            <a:pPr marL="285750" indent="-285750">
              <a:lnSpc>
                <a:spcPct val="200000"/>
              </a:lnSpc>
              <a:buFont typeface="Arial" panose="020B0604020202020204" pitchFamily="34" charset="0"/>
              <a:buChar char="•"/>
            </a:pPr>
            <a:r>
              <a:rPr lang="en-CA" dirty="0" smtClean="0"/>
              <a:t>One-stop hub for relevant student information which would be helpful and conducive to learning</a:t>
            </a:r>
          </a:p>
          <a:p>
            <a:pPr marL="285750" indent="-285750">
              <a:lnSpc>
                <a:spcPct val="200000"/>
              </a:lnSpc>
              <a:buFont typeface="Arial" panose="020B0604020202020204" pitchFamily="34" charset="0"/>
              <a:buChar char="•"/>
            </a:pPr>
            <a:r>
              <a:rPr lang="en-CA" dirty="0" smtClean="0"/>
              <a:t>Focus on positives                     </a:t>
            </a:r>
          </a:p>
          <a:p>
            <a:pPr>
              <a:lnSpc>
                <a:spcPct val="200000"/>
              </a:lnSpc>
            </a:pPr>
            <a:r>
              <a:rPr lang="en-CA" sz="2800" dirty="0" smtClean="0">
                <a:solidFill>
                  <a:srgbClr val="FF3399"/>
                </a:solidFill>
                <a:latin typeface="Andalus" panose="02010000000000000000" pitchFamily="2" charset="-78"/>
                <a:cs typeface="Andalus" panose="02010000000000000000" pitchFamily="2" charset="-78"/>
              </a:rPr>
              <a:t>Let’s just SHARE!</a:t>
            </a:r>
          </a:p>
          <a:p>
            <a:pPr marL="285750" indent="-285750">
              <a:lnSpc>
                <a:spcPct val="200000"/>
              </a:lnSpc>
              <a:buFont typeface="Arial" panose="020B0604020202020204" pitchFamily="34" charset="0"/>
              <a:buChar char="•"/>
            </a:pPr>
            <a:r>
              <a:rPr lang="en-CA" dirty="0" smtClean="0"/>
              <a:t>Resources, ideas, lesson plans, downloadable material, all in one place</a:t>
            </a:r>
          </a:p>
          <a:p>
            <a:pPr>
              <a:lnSpc>
                <a:spcPct val="200000"/>
              </a:lnSpc>
            </a:pPr>
            <a:r>
              <a:rPr lang="en-CA" sz="3200" dirty="0" smtClean="0">
                <a:solidFill>
                  <a:srgbClr val="FF3399"/>
                </a:solidFill>
                <a:latin typeface="Andalus" panose="02010000000000000000" pitchFamily="2" charset="-78"/>
                <a:cs typeface="Andalus" panose="02010000000000000000" pitchFamily="2" charset="-78"/>
              </a:rPr>
              <a:t>HOMEWORK:</a:t>
            </a:r>
            <a:endParaRPr lang="en-CA" dirty="0" smtClean="0">
              <a:solidFill>
                <a:srgbClr val="FF3399"/>
              </a:solidFill>
              <a:cs typeface="Andalus" panose="02010000000000000000" pitchFamily="2" charset="-78"/>
            </a:endParaRPr>
          </a:p>
          <a:p>
            <a:pPr marL="285750" indent="-285750">
              <a:lnSpc>
                <a:spcPct val="200000"/>
              </a:lnSpc>
              <a:buFont typeface="Arial" panose="020B0604020202020204" pitchFamily="34" charset="0"/>
              <a:buChar char="•"/>
            </a:pPr>
            <a:r>
              <a:rPr lang="en-CA" dirty="0" smtClean="0">
                <a:cs typeface="Andalus" panose="02010000000000000000" pitchFamily="2" charset="-78"/>
              </a:rPr>
              <a:t>Lobby for funding for the development of a Canadian IEP management system </a:t>
            </a:r>
          </a:p>
          <a:p>
            <a:pPr marL="285750" indent="-285750">
              <a:lnSpc>
                <a:spcPct val="200000"/>
              </a:lnSpc>
              <a:buFont typeface="Arial" panose="020B0604020202020204" pitchFamily="34" charset="0"/>
              <a:buChar char="•"/>
            </a:pPr>
            <a:r>
              <a:rPr lang="en-CA" dirty="0" smtClean="0">
                <a:cs typeface="Andalus" panose="02010000000000000000" pitchFamily="2" charset="-78"/>
              </a:rPr>
              <a:t>Develop a useful, cooperative program in our schools in the meantime</a:t>
            </a:r>
          </a:p>
          <a:p>
            <a:pPr>
              <a:lnSpc>
                <a:spcPct val="200000"/>
              </a:lnSpc>
            </a:pPr>
            <a:endParaRPr lang="en-CA" sz="3200" dirty="0">
              <a:solidFill>
                <a:srgbClr val="FF3399"/>
              </a:solidFill>
              <a:latin typeface="Andalus" panose="02010000000000000000" pitchFamily="2" charset="-78"/>
              <a:cs typeface="Andalus" panose="02010000000000000000" pitchFamily="2" charset="-78"/>
            </a:endParaRPr>
          </a:p>
        </p:txBody>
      </p:sp>
    </p:spTree>
    <p:extLst>
      <p:ext uri="{BB962C8B-B14F-4D97-AF65-F5344CB8AC3E}">
        <p14:creationId xmlns:p14="http://schemas.microsoft.com/office/powerpoint/2010/main" val="2074006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919" y="0"/>
            <a:ext cx="12411363" cy="6981392"/>
          </a:xfrm>
        </p:spPr>
      </p:pic>
      <p:sp>
        <p:nvSpPr>
          <p:cNvPr id="5" name="TextBox 4"/>
          <p:cNvSpPr txBox="1"/>
          <p:nvPr/>
        </p:nvSpPr>
        <p:spPr>
          <a:xfrm>
            <a:off x="2952206" y="3004458"/>
            <a:ext cx="7064755" cy="1446550"/>
          </a:xfrm>
          <a:prstGeom prst="rect">
            <a:avLst/>
          </a:prstGeom>
          <a:noFill/>
        </p:spPr>
        <p:txBody>
          <a:bodyPr wrap="none" rtlCol="0">
            <a:spAutoFit/>
          </a:bodyPr>
          <a:lstStyle/>
          <a:p>
            <a:r>
              <a:rPr lang="en-CA" sz="8800" dirty="0" smtClean="0">
                <a:solidFill>
                  <a:srgbClr val="FF3399"/>
                </a:solidFill>
                <a:latin typeface="Andalus" panose="02010000000000000000" pitchFamily="2" charset="-78"/>
                <a:cs typeface="Andalus" panose="02010000000000000000" pitchFamily="2" charset="-78"/>
              </a:rPr>
              <a:t>Your wish list?</a:t>
            </a:r>
            <a:endParaRPr lang="en-CA" sz="8800" dirty="0">
              <a:solidFill>
                <a:srgbClr val="FF3399"/>
              </a:solidFill>
              <a:latin typeface="Andalus" panose="02010000000000000000" pitchFamily="2" charset="-78"/>
              <a:cs typeface="Andalus" panose="02010000000000000000" pitchFamily="2" charset="-78"/>
            </a:endParaRPr>
          </a:p>
        </p:txBody>
      </p:sp>
    </p:spTree>
    <p:extLst>
      <p:ext uri="{BB962C8B-B14F-4D97-AF65-F5344CB8AC3E}">
        <p14:creationId xmlns:p14="http://schemas.microsoft.com/office/powerpoint/2010/main" val="521598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919" y="0"/>
            <a:ext cx="12411363" cy="6981392"/>
          </a:xfrm>
        </p:spPr>
      </p:pic>
      <p:sp>
        <p:nvSpPr>
          <p:cNvPr id="5" name="TextBox 4"/>
          <p:cNvSpPr txBox="1"/>
          <p:nvPr/>
        </p:nvSpPr>
        <p:spPr>
          <a:xfrm>
            <a:off x="3605349" y="3095898"/>
            <a:ext cx="5264583" cy="1446550"/>
          </a:xfrm>
          <a:prstGeom prst="rect">
            <a:avLst/>
          </a:prstGeom>
          <a:noFill/>
        </p:spPr>
        <p:txBody>
          <a:bodyPr wrap="none" rtlCol="0">
            <a:spAutoFit/>
          </a:bodyPr>
          <a:lstStyle/>
          <a:p>
            <a:r>
              <a:rPr lang="en-CA" sz="8800" dirty="0" smtClean="0">
                <a:solidFill>
                  <a:srgbClr val="FF3399"/>
                </a:solidFill>
                <a:latin typeface="Andalus" panose="02010000000000000000" pitchFamily="2" charset="-78"/>
                <a:cs typeface="Andalus" panose="02010000000000000000" pitchFamily="2" charset="-78"/>
              </a:rPr>
              <a:t>Questions?</a:t>
            </a:r>
            <a:endParaRPr lang="en-CA" sz="8800" dirty="0">
              <a:solidFill>
                <a:srgbClr val="FF3399"/>
              </a:solidFill>
              <a:latin typeface="Andalus" panose="02010000000000000000" pitchFamily="2" charset="-78"/>
              <a:cs typeface="Andalus" panose="02010000000000000000" pitchFamily="2" charset="-78"/>
            </a:endParaRPr>
          </a:p>
        </p:txBody>
      </p:sp>
    </p:spTree>
    <p:extLst>
      <p:ext uri="{BB962C8B-B14F-4D97-AF65-F5344CB8AC3E}">
        <p14:creationId xmlns:p14="http://schemas.microsoft.com/office/powerpoint/2010/main" val="4320415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919" y="0"/>
            <a:ext cx="12411363" cy="6981392"/>
          </a:xfrm>
        </p:spPr>
      </p:pic>
      <p:sp>
        <p:nvSpPr>
          <p:cNvPr id="5" name="TextBox 4"/>
          <p:cNvSpPr txBox="1"/>
          <p:nvPr/>
        </p:nvSpPr>
        <p:spPr>
          <a:xfrm>
            <a:off x="2234044" y="1690688"/>
            <a:ext cx="9313521" cy="3108543"/>
          </a:xfrm>
          <a:prstGeom prst="rect">
            <a:avLst/>
          </a:prstGeom>
          <a:noFill/>
        </p:spPr>
        <p:txBody>
          <a:bodyPr wrap="square" rtlCol="0">
            <a:spAutoFit/>
          </a:bodyPr>
          <a:lstStyle/>
          <a:p>
            <a:r>
              <a:rPr lang="en-CA" sz="4400" dirty="0" smtClean="0">
                <a:solidFill>
                  <a:srgbClr val="FF3399"/>
                </a:solidFill>
                <a:latin typeface="Loved by the King" panose="02000000000000000000" pitchFamily="2" charset="0"/>
              </a:rPr>
              <a:t>My Question:</a:t>
            </a:r>
          </a:p>
          <a:p>
            <a:endParaRPr lang="en-CA" sz="3200" dirty="0">
              <a:latin typeface="Loved by the King" panose="02000000000000000000" pitchFamily="2" charset="0"/>
            </a:endParaRPr>
          </a:p>
          <a:p>
            <a:r>
              <a:rPr lang="en-CA" sz="4000" dirty="0" smtClean="0">
                <a:latin typeface="Andalus" panose="02010000000000000000" pitchFamily="2" charset="-78"/>
                <a:cs typeface="Andalus" panose="02010000000000000000" pitchFamily="2" charset="-78"/>
              </a:rPr>
              <a:t>How can we share our learning differences discoveries and resources in order to benefit the children in our school?</a:t>
            </a:r>
            <a:endParaRPr lang="en-CA" sz="4000" dirty="0">
              <a:latin typeface="Andalus" panose="02010000000000000000" pitchFamily="2" charset="-78"/>
              <a:cs typeface="Andalus" panose="02010000000000000000" pitchFamily="2" charset="-78"/>
            </a:endParaRPr>
          </a:p>
        </p:txBody>
      </p:sp>
    </p:spTree>
    <p:extLst>
      <p:ext uri="{BB962C8B-B14F-4D97-AF65-F5344CB8AC3E}">
        <p14:creationId xmlns:p14="http://schemas.microsoft.com/office/powerpoint/2010/main" val="2753479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919" y="0"/>
            <a:ext cx="12411363" cy="6981392"/>
          </a:xfrm>
        </p:spPr>
      </p:pic>
      <p:sp>
        <p:nvSpPr>
          <p:cNvPr id="3" name="TextBox 2"/>
          <p:cNvSpPr txBox="1"/>
          <p:nvPr/>
        </p:nvSpPr>
        <p:spPr>
          <a:xfrm>
            <a:off x="5734890" y="5472678"/>
            <a:ext cx="6557554" cy="923330"/>
          </a:xfrm>
          <a:prstGeom prst="rect">
            <a:avLst/>
          </a:prstGeom>
          <a:noFill/>
        </p:spPr>
        <p:txBody>
          <a:bodyPr wrap="square" rtlCol="0">
            <a:spAutoFit/>
          </a:bodyPr>
          <a:lstStyle/>
          <a:p>
            <a:r>
              <a:rPr lang="en-CA" sz="5400" dirty="0" smtClean="0">
                <a:latin typeface="Loved by the King" panose="02000000000000000000" pitchFamily="2" charset="0"/>
              </a:rPr>
              <a:t>A Brief demonstration…</a:t>
            </a:r>
            <a:endParaRPr lang="en-CA" sz="5400" dirty="0">
              <a:latin typeface="Loved by the King" panose="02000000000000000000" pitchFamily="2" charset="0"/>
            </a:endParaRPr>
          </a:p>
        </p:txBody>
      </p:sp>
    </p:spTree>
    <p:extLst>
      <p:ext uri="{BB962C8B-B14F-4D97-AF65-F5344CB8AC3E}">
        <p14:creationId xmlns:p14="http://schemas.microsoft.com/office/powerpoint/2010/main" val="443927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389" y="-3208"/>
            <a:ext cx="12411363" cy="6981392"/>
          </a:xfrm>
        </p:spPr>
      </p:pic>
      <p:sp>
        <p:nvSpPr>
          <p:cNvPr id="3" name="TextBox 2"/>
          <p:cNvSpPr txBox="1"/>
          <p:nvPr/>
        </p:nvSpPr>
        <p:spPr>
          <a:xfrm>
            <a:off x="5479096" y="227687"/>
            <a:ext cx="1973617" cy="1600438"/>
          </a:xfrm>
          <a:prstGeom prst="rect">
            <a:avLst/>
          </a:prstGeom>
          <a:noFill/>
        </p:spPr>
        <p:txBody>
          <a:bodyPr wrap="none" rtlCol="0">
            <a:spAutoFit/>
          </a:bodyPr>
          <a:lstStyle/>
          <a:p>
            <a:r>
              <a:rPr lang="en-CA" sz="4400" dirty="0" smtClean="0">
                <a:solidFill>
                  <a:srgbClr val="FF3399"/>
                </a:solidFill>
                <a:latin typeface="Loved by the King" panose="02000000000000000000" pitchFamily="2" charset="0"/>
              </a:rPr>
              <a:t>Relevance:</a:t>
            </a:r>
          </a:p>
          <a:p>
            <a:endParaRPr lang="en-CA" dirty="0"/>
          </a:p>
          <a:p>
            <a:endParaRPr lang="en-CA" dirty="0" smtClean="0"/>
          </a:p>
          <a:p>
            <a:endParaRPr lang="en-CA" dirty="0"/>
          </a:p>
        </p:txBody>
      </p:sp>
      <p:sp>
        <p:nvSpPr>
          <p:cNvPr id="5" name="Oval 4"/>
          <p:cNvSpPr/>
          <p:nvPr/>
        </p:nvSpPr>
        <p:spPr>
          <a:xfrm>
            <a:off x="3263549" y="2303707"/>
            <a:ext cx="436417" cy="42602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6" name="Oval 5"/>
          <p:cNvSpPr/>
          <p:nvPr/>
        </p:nvSpPr>
        <p:spPr>
          <a:xfrm>
            <a:off x="2997293" y="3949239"/>
            <a:ext cx="477982" cy="477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3644336" y="3948852"/>
            <a:ext cx="477982" cy="477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3487425" y="4672111"/>
            <a:ext cx="477982" cy="477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3117575" y="5276139"/>
            <a:ext cx="477982" cy="477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2858092" y="4574003"/>
            <a:ext cx="477982" cy="477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2377875" y="5952632"/>
            <a:ext cx="2428357" cy="646331"/>
          </a:xfrm>
          <a:prstGeom prst="rect">
            <a:avLst/>
          </a:prstGeom>
          <a:noFill/>
        </p:spPr>
        <p:txBody>
          <a:bodyPr wrap="none" rtlCol="0">
            <a:spAutoFit/>
          </a:bodyPr>
          <a:lstStyle/>
          <a:p>
            <a:r>
              <a:rPr lang="en-CA" dirty="0" smtClean="0"/>
              <a:t>Teachers were isolated, </a:t>
            </a:r>
          </a:p>
          <a:p>
            <a:r>
              <a:rPr lang="en-CA" dirty="0" smtClean="0"/>
              <a:t>and the model worked.</a:t>
            </a:r>
            <a:endParaRPr lang="en-CA" dirty="0"/>
          </a:p>
        </p:txBody>
      </p:sp>
      <p:sp>
        <p:nvSpPr>
          <p:cNvPr id="13" name="Oval 12"/>
          <p:cNvSpPr/>
          <p:nvPr/>
        </p:nvSpPr>
        <p:spPr>
          <a:xfrm>
            <a:off x="2056259" y="4721583"/>
            <a:ext cx="477982" cy="477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4175428" y="4403566"/>
            <a:ext cx="477982" cy="477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2338881" y="4080915"/>
            <a:ext cx="477982" cy="477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2537705" y="5175756"/>
            <a:ext cx="477982" cy="477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rot="18826160">
            <a:off x="3943932" y="5176685"/>
            <a:ext cx="477982" cy="477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10339445" y="3804327"/>
            <a:ext cx="477982" cy="477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p:cNvSpPr txBox="1"/>
          <p:nvPr/>
        </p:nvSpPr>
        <p:spPr>
          <a:xfrm>
            <a:off x="8566801" y="5952631"/>
            <a:ext cx="3179268" cy="646331"/>
          </a:xfrm>
          <a:prstGeom prst="rect">
            <a:avLst/>
          </a:prstGeom>
          <a:noFill/>
        </p:spPr>
        <p:txBody>
          <a:bodyPr wrap="none" rtlCol="0">
            <a:spAutoFit/>
          </a:bodyPr>
          <a:lstStyle/>
          <a:p>
            <a:pPr algn="ctr"/>
            <a:r>
              <a:rPr lang="en-CA" dirty="0" smtClean="0"/>
              <a:t>Teachers are still isolated, </a:t>
            </a:r>
          </a:p>
          <a:p>
            <a:pPr algn="ctr"/>
            <a:r>
              <a:rPr lang="en-CA" dirty="0" smtClean="0"/>
              <a:t>but the model now needs work.</a:t>
            </a:r>
            <a:endParaRPr lang="en-CA" dirty="0"/>
          </a:p>
        </p:txBody>
      </p:sp>
      <p:sp>
        <p:nvSpPr>
          <p:cNvPr id="20" name="TextBox 19"/>
          <p:cNvSpPr txBox="1"/>
          <p:nvPr/>
        </p:nvSpPr>
        <p:spPr>
          <a:xfrm>
            <a:off x="2354312" y="2797563"/>
            <a:ext cx="2374496" cy="646331"/>
          </a:xfrm>
          <a:prstGeom prst="rect">
            <a:avLst/>
          </a:prstGeom>
          <a:noFill/>
        </p:spPr>
        <p:txBody>
          <a:bodyPr wrap="none" rtlCol="0">
            <a:spAutoFit/>
          </a:bodyPr>
          <a:lstStyle/>
          <a:p>
            <a:r>
              <a:rPr lang="en-CA" dirty="0" smtClean="0"/>
              <a:t>Special needs students </a:t>
            </a:r>
          </a:p>
          <a:p>
            <a:r>
              <a:rPr lang="en-CA" dirty="0" smtClean="0"/>
              <a:t>had their own classes.</a:t>
            </a:r>
            <a:endParaRPr lang="en-CA" dirty="0"/>
          </a:p>
        </p:txBody>
      </p:sp>
      <p:sp>
        <p:nvSpPr>
          <p:cNvPr id="21" name="Oval 20"/>
          <p:cNvSpPr/>
          <p:nvPr/>
        </p:nvSpPr>
        <p:spPr>
          <a:xfrm>
            <a:off x="3263548" y="1764102"/>
            <a:ext cx="436417" cy="42602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22" name="Oval 21"/>
          <p:cNvSpPr/>
          <p:nvPr/>
        </p:nvSpPr>
        <p:spPr>
          <a:xfrm>
            <a:off x="2647021" y="1755543"/>
            <a:ext cx="436417" cy="42602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23" name="Oval 22"/>
          <p:cNvSpPr/>
          <p:nvPr/>
        </p:nvSpPr>
        <p:spPr>
          <a:xfrm>
            <a:off x="2647020" y="2293286"/>
            <a:ext cx="436417" cy="42602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24" name="Oval 23"/>
          <p:cNvSpPr/>
          <p:nvPr/>
        </p:nvSpPr>
        <p:spPr>
          <a:xfrm>
            <a:off x="9263403" y="2645091"/>
            <a:ext cx="477982" cy="477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p:cNvSpPr/>
          <p:nvPr/>
        </p:nvSpPr>
        <p:spPr>
          <a:xfrm>
            <a:off x="9892681" y="2495231"/>
            <a:ext cx="477982" cy="477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p:cNvSpPr/>
          <p:nvPr/>
        </p:nvSpPr>
        <p:spPr>
          <a:xfrm>
            <a:off x="10719862" y="4425472"/>
            <a:ext cx="477982" cy="477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p:cNvSpPr/>
          <p:nvPr/>
        </p:nvSpPr>
        <p:spPr>
          <a:xfrm>
            <a:off x="9538906" y="3689136"/>
            <a:ext cx="477982" cy="477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p:cNvSpPr/>
          <p:nvPr/>
        </p:nvSpPr>
        <p:spPr>
          <a:xfrm>
            <a:off x="8346616" y="3422173"/>
            <a:ext cx="477982" cy="477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p:cNvSpPr/>
          <p:nvPr/>
        </p:nvSpPr>
        <p:spPr>
          <a:xfrm>
            <a:off x="9453247" y="2004080"/>
            <a:ext cx="477982" cy="477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p:cNvSpPr/>
          <p:nvPr/>
        </p:nvSpPr>
        <p:spPr>
          <a:xfrm>
            <a:off x="10599053" y="2682332"/>
            <a:ext cx="477982" cy="477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p:cNvSpPr/>
          <p:nvPr/>
        </p:nvSpPr>
        <p:spPr>
          <a:xfrm>
            <a:off x="8564824" y="2855942"/>
            <a:ext cx="477982" cy="477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8803815" y="3871608"/>
            <a:ext cx="477982" cy="477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a:xfrm>
            <a:off x="9818420" y="4290403"/>
            <a:ext cx="477982" cy="4779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p:cNvSpPr/>
          <p:nvPr/>
        </p:nvSpPr>
        <p:spPr>
          <a:xfrm>
            <a:off x="8905993" y="2157178"/>
            <a:ext cx="436417" cy="42602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35" name="Oval 34"/>
          <p:cNvSpPr/>
          <p:nvPr/>
        </p:nvSpPr>
        <p:spPr>
          <a:xfrm>
            <a:off x="9076604" y="3261373"/>
            <a:ext cx="436417" cy="42602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36" name="Oval 35"/>
          <p:cNvSpPr/>
          <p:nvPr/>
        </p:nvSpPr>
        <p:spPr>
          <a:xfrm>
            <a:off x="10174384" y="3235137"/>
            <a:ext cx="436417" cy="42602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37" name="Oval 36"/>
          <p:cNvSpPr/>
          <p:nvPr/>
        </p:nvSpPr>
        <p:spPr>
          <a:xfrm>
            <a:off x="9263403" y="4316381"/>
            <a:ext cx="436417" cy="42602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CA"/>
          </a:p>
        </p:txBody>
      </p:sp>
      <p:sp>
        <p:nvSpPr>
          <p:cNvPr id="39" name="TextBox 38"/>
          <p:cNvSpPr txBox="1"/>
          <p:nvPr/>
        </p:nvSpPr>
        <p:spPr>
          <a:xfrm>
            <a:off x="3957735" y="918922"/>
            <a:ext cx="5020926" cy="1754326"/>
          </a:xfrm>
          <a:prstGeom prst="rect">
            <a:avLst/>
          </a:prstGeom>
          <a:noFill/>
        </p:spPr>
        <p:txBody>
          <a:bodyPr wrap="none" rtlCol="0">
            <a:spAutoFit/>
          </a:bodyPr>
          <a:lstStyle/>
          <a:p>
            <a:pPr algn="ctr"/>
            <a:r>
              <a:rPr lang="en-CA" sz="5400" dirty="0" smtClean="0">
                <a:solidFill>
                  <a:srgbClr val="00B0F0"/>
                </a:solidFill>
                <a:latin typeface="Loved by the King" panose="02000000000000000000" pitchFamily="2" charset="0"/>
              </a:rPr>
              <a:t>Teaching on a vacuum </a:t>
            </a:r>
          </a:p>
          <a:p>
            <a:pPr algn="ctr"/>
            <a:r>
              <a:rPr lang="en-CA" sz="5400" dirty="0" smtClean="0">
                <a:solidFill>
                  <a:srgbClr val="00B0F0"/>
                </a:solidFill>
                <a:latin typeface="Loved by the King" panose="02000000000000000000" pitchFamily="2" charset="0"/>
              </a:rPr>
              <a:t>is NOT OK!</a:t>
            </a:r>
            <a:endParaRPr lang="en-CA" sz="5400" dirty="0">
              <a:solidFill>
                <a:srgbClr val="00B0F0"/>
              </a:solidFill>
              <a:latin typeface="Loved by the King" panose="02000000000000000000" pitchFamily="2" charset="0"/>
            </a:endParaRPr>
          </a:p>
        </p:txBody>
      </p:sp>
    </p:spTree>
    <p:extLst>
      <p:ext uri="{BB962C8B-B14F-4D97-AF65-F5344CB8AC3E}">
        <p14:creationId xmlns:p14="http://schemas.microsoft.com/office/powerpoint/2010/main" val="1690372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919" y="0"/>
            <a:ext cx="12411363" cy="6981392"/>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9923" y="1956222"/>
            <a:ext cx="3801747" cy="37261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1987" y="1956222"/>
            <a:ext cx="3200452" cy="3099104"/>
          </a:xfrm>
          <a:prstGeom prst="rect">
            <a:avLst/>
          </a:prstGeom>
        </p:spPr>
      </p:pic>
      <p:sp>
        <p:nvSpPr>
          <p:cNvPr id="6" name="TextBox 5"/>
          <p:cNvSpPr txBox="1"/>
          <p:nvPr/>
        </p:nvSpPr>
        <p:spPr>
          <a:xfrm>
            <a:off x="5653257" y="1900616"/>
            <a:ext cx="1455848" cy="3154710"/>
          </a:xfrm>
          <a:prstGeom prst="rect">
            <a:avLst/>
          </a:prstGeom>
          <a:noFill/>
        </p:spPr>
        <p:txBody>
          <a:bodyPr wrap="none" rtlCol="0">
            <a:spAutoFit/>
          </a:bodyPr>
          <a:lstStyle/>
          <a:p>
            <a:r>
              <a:rPr lang="en-CA" sz="19900" dirty="0"/>
              <a:t>=</a:t>
            </a:r>
          </a:p>
        </p:txBody>
      </p:sp>
      <p:cxnSp>
        <p:nvCxnSpPr>
          <p:cNvPr id="8" name="Straight Connector 7"/>
          <p:cNvCxnSpPr/>
          <p:nvPr/>
        </p:nvCxnSpPr>
        <p:spPr>
          <a:xfrm flipH="1">
            <a:off x="5878286" y="2821577"/>
            <a:ext cx="927463" cy="1658983"/>
          </a:xfrm>
          <a:prstGeom prst="line">
            <a:avLst/>
          </a:prstGeom>
          <a:ln w="76200"/>
        </p:spPr>
        <p:style>
          <a:lnRef idx="1">
            <a:schemeClr val="dk1"/>
          </a:lnRef>
          <a:fillRef idx="0">
            <a:schemeClr val="dk1"/>
          </a:fillRef>
          <a:effectRef idx="0">
            <a:schemeClr val="dk1"/>
          </a:effectRef>
          <a:fontRef idx="minor">
            <a:schemeClr val="tx1"/>
          </a:fontRef>
        </p:style>
      </p:cxnSp>
      <p:sp>
        <p:nvSpPr>
          <p:cNvPr id="11" name="TextBox 10"/>
          <p:cNvSpPr txBox="1"/>
          <p:nvPr/>
        </p:nvSpPr>
        <p:spPr>
          <a:xfrm rot="21009638">
            <a:off x="2050869" y="789243"/>
            <a:ext cx="2326278" cy="707886"/>
          </a:xfrm>
          <a:prstGeom prst="rect">
            <a:avLst/>
          </a:prstGeom>
          <a:noFill/>
        </p:spPr>
        <p:txBody>
          <a:bodyPr wrap="none" rtlCol="0">
            <a:spAutoFit/>
          </a:bodyPr>
          <a:lstStyle/>
          <a:p>
            <a:r>
              <a:rPr lang="en-CA" sz="4000" dirty="0" smtClean="0">
                <a:latin typeface="Andalus" panose="02010000000000000000" pitchFamily="2" charset="-78"/>
                <a:cs typeface="Andalus" panose="02010000000000000000" pitchFamily="2" charset="-78"/>
              </a:rPr>
              <a:t>Counselor</a:t>
            </a:r>
            <a:endParaRPr lang="en-CA" sz="4000" dirty="0">
              <a:latin typeface="Andalus" panose="02010000000000000000" pitchFamily="2" charset="-78"/>
              <a:cs typeface="Andalus" panose="02010000000000000000" pitchFamily="2" charset="-78"/>
            </a:endParaRPr>
          </a:p>
        </p:txBody>
      </p:sp>
      <p:sp>
        <p:nvSpPr>
          <p:cNvPr id="12" name="TextBox 11"/>
          <p:cNvSpPr txBox="1"/>
          <p:nvPr/>
        </p:nvSpPr>
        <p:spPr>
          <a:xfrm rot="827195">
            <a:off x="8005521" y="5742254"/>
            <a:ext cx="2077813" cy="707886"/>
          </a:xfrm>
          <a:prstGeom prst="rect">
            <a:avLst/>
          </a:prstGeom>
          <a:noFill/>
        </p:spPr>
        <p:txBody>
          <a:bodyPr wrap="none" rtlCol="0">
            <a:spAutoFit/>
          </a:bodyPr>
          <a:lstStyle/>
          <a:p>
            <a:r>
              <a:rPr lang="en-CA" sz="4000" dirty="0" smtClean="0">
                <a:latin typeface="Andalus" panose="02010000000000000000" pitchFamily="2" charset="-78"/>
                <a:cs typeface="Andalus" panose="02010000000000000000" pitchFamily="2" charset="-78"/>
              </a:rPr>
              <a:t>Principal</a:t>
            </a:r>
            <a:endParaRPr lang="en-CA" sz="2000" dirty="0"/>
          </a:p>
        </p:txBody>
      </p:sp>
      <p:sp>
        <p:nvSpPr>
          <p:cNvPr id="13" name="TextBox 12"/>
          <p:cNvSpPr txBox="1"/>
          <p:nvPr/>
        </p:nvSpPr>
        <p:spPr>
          <a:xfrm rot="895944">
            <a:off x="7988820" y="869348"/>
            <a:ext cx="1858201" cy="707886"/>
          </a:xfrm>
          <a:prstGeom prst="rect">
            <a:avLst/>
          </a:prstGeom>
          <a:noFill/>
        </p:spPr>
        <p:txBody>
          <a:bodyPr wrap="none" rtlCol="0">
            <a:spAutoFit/>
          </a:bodyPr>
          <a:lstStyle/>
          <a:p>
            <a:r>
              <a:rPr lang="en-CA" sz="4000" dirty="0" smtClean="0">
                <a:latin typeface="Andalus" panose="02010000000000000000" pitchFamily="2" charset="-78"/>
                <a:cs typeface="Andalus" panose="02010000000000000000" pitchFamily="2" charset="-78"/>
              </a:rPr>
              <a:t>Teacher</a:t>
            </a:r>
            <a:endParaRPr lang="en-CA" sz="4000" dirty="0">
              <a:latin typeface="Andalus" panose="02010000000000000000" pitchFamily="2" charset="-78"/>
              <a:cs typeface="Andalus" panose="02010000000000000000" pitchFamily="2" charset="-78"/>
            </a:endParaRPr>
          </a:p>
        </p:txBody>
      </p:sp>
      <p:sp>
        <p:nvSpPr>
          <p:cNvPr id="14" name="TextBox 13"/>
          <p:cNvSpPr txBox="1"/>
          <p:nvPr/>
        </p:nvSpPr>
        <p:spPr>
          <a:xfrm>
            <a:off x="5271776" y="1223291"/>
            <a:ext cx="2115895" cy="707886"/>
          </a:xfrm>
          <a:prstGeom prst="rect">
            <a:avLst/>
          </a:prstGeom>
          <a:noFill/>
        </p:spPr>
        <p:txBody>
          <a:bodyPr wrap="square" rtlCol="0">
            <a:spAutoFit/>
          </a:bodyPr>
          <a:lstStyle/>
          <a:p>
            <a:r>
              <a:rPr lang="en-CA" sz="4000" dirty="0" smtClean="0">
                <a:latin typeface="Andalus" panose="02010000000000000000" pitchFamily="2" charset="-78"/>
                <a:cs typeface="Andalus" panose="02010000000000000000" pitchFamily="2" charset="-78"/>
              </a:rPr>
              <a:t>Student</a:t>
            </a:r>
            <a:endParaRPr lang="en-CA" sz="4000" dirty="0">
              <a:latin typeface="Andalus" panose="02010000000000000000" pitchFamily="2" charset="-78"/>
              <a:cs typeface="Andalus" panose="02010000000000000000" pitchFamily="2" charset="-78"/>
            </a:endParaRPr>
          </a:p>
        </p:txBody>
      </p:sp>
      <p:sp>
        <p:nvSpPr>
          <p:cNvPr id="15" name="TextBox 14"/>
          <p:cNvSpPr txBox="1"/>
          <p:nvPr/>
        </p:nvSpPr>
        <p:spPr>
          <a:xfrm rot="21210972">
            <a:off x="1567543" y="5551637"/>
            <a:ext cx="5112297" cy="707886"/>
          </a:xfrm>
          <a:prstGeom prst="rect">
            <a:avLst/>
          </a:prstGeom>
          <a:noFill/>
        </p:spPr>
        <p:txBody>
          <a:bodyPr wrap="none" rtlCol="0">
            <a:spAutoFit/>
          </a:bodyPr>
          <a:lstStyle/>
          <a:p>
            <a:r>
              <a:rPr lang="en-CA" sz="4000" dirty="0" smtClean="0">
                <a:latin typeface="Andalus" panose="02010000000000000000" pitchFamily="2" charset="-78"/>
                <a:cs typeface="Andalus" panose="02010000000000000000" pitchFamily="2" charset="-78"/>
              </a:rPr>
              <a:t>Special Needs Specialist</a:t>
            </a:r>
            <a:endParaRPr lang="en-CA" sz="4000" dirty="0">
              <a:latin typeface="Andalus" panose="02010000000000000000" pitchFamily="2" charset="-78"/>
              <a:cs typeface="Andalus" panose="02010000000000000000" pitchFamily="2" charset="-78"/>
            </a:endParaRPr>
          </a:p>
        </p:txBody>
      </p:sp>
      <p:sp>
        <p:nvSpPr>
          <p:cNvPr id="16" name="Rectangle 15"/>
          <p:cNvSpPr/>
          <p:nvPr/>
        </p:nvSpPr>
        <p:spPr>
          <a:xfrm rot="468053">
            <a:off x="1925542" y="5875169"/>
            <a:ext cx="4419433" cy="76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613066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919" y="0"/>
            <a:ext cx="12411363" cy="6981392"/>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9601" y="1932310"/>
            <a:ext cx="6270716" cy="3762430"/>
          </a:xfrm>
          <a:prstGeom prst="rect">
            <a:avLst/>
          </a:prstGeom>
          <a:effectLst>
            <a:outerShdw blurRad="50800" dist="127000" dir="2700000" algn="tl" rotWithShape="0">
              <a:prstClr val="black">
                <a:alpha val="25000"/>
              </a:prstClr>
            </a:outerShdw>
          </a:effectLst>
        </p:spPr>
      </p:pic>
      <p:sp>
        <p:nvSpPr>
          <p:cNvPr id="5" name="TextBox 4"/>
          <p:cNvSpPr txBox="1"/>
          <p:nvPr/>
        </p:nvSpPr>
        <p:spPr>
          <a:xfrm rot="381994">
            <a:off x="10043826" y="2055813"/>
            <a:ext cx="1309974" cy="3108543"/>
          </a:xfrm>
          <a:prstGeom prst="rect">
            <a:avLst/>
          </a:prstGeom>
          <a:noFill/>
        </p:spPr>
        <p:txBody>
          <a:bodyPr wrap="none" rtlCol="0">
            <a:spAutoFit/>
          </a:bodyPr>
          <a:lstStyle/>
          <a:p>
            <a:r>
              <a:rPr lang="en-CA" sz="19600" dirty="0" smtClean="0">
                <a:solidFill>
                  <a:srgbClr val="FF0000"/>
                </a:solidFill>
                <a:latin typeface="Andalus" panose="02010000000000000000" pitchFamily="2" charset="-78"/>
                <a:cs typeface="Andalus" panose="02010000000000000000" pitchFamily="2" charset="-78"/>
              </a:rPr>
              <a:t>?</a:t>
            </a:r>
            <a:endParaRPr lang="en-CA" sz="19600" dirty="0">
              <a:solidFill>
                <a:srgbClr val="FF0000"/>
              </a:solidFill>
              <a:latin typeface="Andalus" panose="02010000000000000000" pitchFamily="2" charset="-78"/>
              <a:cs typeface="Andalus" panose="02010000000000000000" pitchFamily="2" charset="-78"/>
            </a:endParaRPr>
          </a:p>
        </p:txBody>
      </p:sp>
      <p:sp>
        <p:nvSpPr>
          <p:cNvPr id="6" name="TextBox 5"/>
          <p:cNvSpPr txBox="1"/>
          <p:nvPr/>
        </p:nvSpPr>
        <p:spPr>
          <a:xfrm rot="381994">
            <a:off x="6982764" y="319107"/>
            <a:ext cx="1309974" cy="3108543"/>
          </a:xfrm>
          <a:prstGeom prst="rect">
            <a:avLst/>
          </a:prstGeom>
          <a:noFill/>
        </p:spPr>
        <p:txBody>
          <a:bodyPr wrap="none" rtlCol="0">
            <a:spAutoFit/>
          </a:bodyPr>
          <a:lstStyle/>
          <a:p>
            <a:r>
              <a:rPr lang="en-CA" sz="19600" dirty="0" smtClean="0">
                <a:solidFill>
                  <a:srgbClr val="FF0000"/>
                </a:solidFill>
                <a:latin typeface="Andalus" panose="02010000000000000000" pitchFamily="2" charset="-78"/>
                <a:cs typeface="Andalus" panose="02010000000000000000" pitchFamily="2" charset="-78"/>
              </a:rPr>
              <a:t>?</a:t>
            </a:r>
            <a:endParaRPr lang="en-CA" sz="19600" dirty="0">
              <a:solidFill>
                <a:srgbClr val="FF0000"/>
              </a:solidFill>
              <a:latin typeface="Andalus" panose="02010000000000000000" pitchFamily="2" charset="-78"/>
              <a:cs typeface="Andalus" panose="02010000000000000000" pitchFamily="2" charset="-78"/>
            </a:endParaRPr>
          </a:p>
        </p:txBody>
      </p:sp>
      <p:sp>
        <p:nvSpPr>
          <p:cNvPr id="7" name="TextBox 6"/>
          <p:cNvSpPr txBox="1"/>
          <p:nvPr/>
        </p:nvSpPr>
        <p:spPr>
          <a:xfrm rot="381994">
            <a:off x="3337336" y="779743"/>
            <a:ext cx="1309974" cy="3108543"/>
          </a:xfrm>
          <a:prstGeom prst="rect">
            <a:avLst/>
          </a:prstGeom>
          <a:noFill/>
        </p:spPr>
        <p:txBody>
          <a:bodyPr wrap="none" rtlCol="0">
            <a:spAutoFit/>
          </a:bodyPr>
          <a:lstStyle/>
          <a:p>
            <a:r>
              <a:rPr lang="en-CA" sz="19600" dirty="0" smtClean="0">
                <a:solidFill>
                  <a:srgbClr val="FF0000"/>
                </a:solidFill>
                <a:latin typeface="Andalus" panose="02010000000000000000" pitchFamily="2" charset="-78"/>
                <a:cs typeface="Andalus" panose="02010000000000000000" pitchFamily="2" charset="-78"/>
              </a:rPr>
              <a:t>?</a:t>
            </a:r>
            <a:endParaRPr lang="en-CA" sz="19600" dirty="0">
              <a:solidFill>
                <a:srgbClr val="FF0000"/>
              </a:solidFill>
              <a:latin typeface="Andalus" panose="02010000000000000000" pitchFamily="2" charset="-78"/>
              <a:cs typeface="Andalus" panose="02010000000000000000" pitchFamily="2" charset="-78"/>
            </a:endParaRPr>
          </a:p>
        </p:txBody>
      </p:sp>
      <p:sp>
        <p:nvSpPr>
          <p:cNvPr id="8" name="TextBox 7"/>
          <p:cNvSpPr txBox="1"/>
          <p:nvPr/>
        </p:nvSpPr>
        <p:spPr>
          <a:xfrm rot="381994">
            <a:off x="1545200" y="3109551"/>
            <a:ext cx="1309974" cy="3108543"/>
          </a:xfrm>
          <a:prstGeom prst="rect">
            <a:avLst/>
          </a:prstGeom>
          <a:noFill/>
        </p:spPr>
        <p:txBody>
          <a:bodyPr wrap="none" rtlCol="0">
            <a:spAutoFit/>
          </a:bodyPr>
          <a:lstStyle/>
          <a:p>
            <a:r>
              <a:rPr lang="en-CA" sz="19600" dirty="0" smtClean="0">
                <a:solidFill>
                  <a:srgbClr val="FF0000"/>
                </a:solidFill>
                <a:latin typeface="Andalus" panose="02010000000000000000" pitchFamily="2" charset="-78"/>
                <a:cs typeface="Andalus" panose="02010000000000000000" pitchFamily="2" charset="-78"/>
              </a:rPr>
              <a:t>?</a:t>
            </a:r>
            <a:endParaRPr lang="en-CA" sz="19600" dirty="0">
              <a:solidFill>
                <a:srgbClr val="FF0000"/>
              </a:solidFill>
              <a:latin typeface="Andalus" panose="02010000000000000000" pitchFamily="2" charset="-78"/>
              <a:cs typeface="Andalus" panose="02010000000000000000" pitchFamily="2" charset="-78"/>
            </a:endParaRPr>
          </a:p>
        </p:txBody>
      </p:sp>
    </p:spTree>
    <p:extLst>
      <p:ext uri="{BB962C8B-B14F-4D97-AF65-F5344CB8AC3E}">
        <p14:creationId xmlns:p14="http://schemas.microsoft.com/office/powerpoint/2010/main" val="2511764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919" y="0"/>
            <a:ext cx="12411363" cy="6981392"/>
          </a:xfrm>
        </p:spPr>
      </p:pic>
      <p:sp>
        <p:nvSpPr>
          <p:cNvPr id="5" name="TextBox 4"/>
          <p:cNvSpPr txBox="1"/>
          <p:nvPr/>
        </p:nvSpPr>
        <p:spPr>
          <a:xfrm>
            <a:off x="3317966" y="1690688"/>
            <a:ext cx="6171882" cy="3939540"/>
          </a:xfrm>
          <a:prstGeom prst="rect">
            <a:avLst/>
          </a:prstGeom>
          <a:noFill/>
        </p:spPr>
        <p:txBody>
          <a:bodyPr wrap="none" rtlCol="0">
            <a:spAutoFit/>
          </a:bodyPr>
          <a:lstStyle/>
          <a:p>
            <a:r>
              <a:rPr lang="en-CA" sz="25000" dirty="0" smtClean="0">
                <a:solidFill>
                  <a:schemeClr val="accent6">
                    <a:lumMod val="75000"/>
                  </a:schemeClr>
                </a:solidFill>
                <a:latin typeface="Andalus" panose="02010000000000000000" pitchFamily="2" charset="-78"/>
                <a:cs typeface="Andalus" panose="02010000000000000000" pitchFamily="2" charset="-78"/>
              </a:rPr>
              <a:t>I.E.P.</a:t>
            </a:r>
            <a:endParaRPr lang="en-CA" sz="25000" dirty="0">
              <a:solidFill>
                <a:schemeClr val="accent6">
                  <a:lumMod val="75000"/>
                </a:schemeClr>
              </a:solidFill>
              <a:latin typeface="Andalus" panose="02010000000000000000" pitchFamily="2" charset="-78"/>
              <a:cs typeface="Andalus" panose="02010000000000000000" pitchFamily="2" charset="-78"/>
            </a:endParaRPr>
          </a:p>
        </p:txBody>
      </p:sp>
    </p:spTree>
    <p:extLst>
      <p:ext uri="{BB962C8B-B14F-4D97-AF65-F5344CB8AC3E}">
        <p14:creationId xmlns:p14="http://schemas.microsoft.com/office/powerpoint/2010/main" val="697950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919" y="0"/>
            <a:ext cx="12411363" cy="6981392"/>
          </a:xfrm>
        </p:spPr>
      </p:pic>
      <p:sp>
        <p:nvSpPr>
          <p:cNvPr id="7" name="TextBox 6"/>
          <p:cNvSpPr txBox="1"/>
          <p:nvPr/>
        </p:nvSpPr>
        <p:spPr>
          <a:xfrm>
            <a:off x="7210697" y="6038703"/>
            <a:ext cx="2252540" cy="707886"/>
          </a:xfrm>
          <a:prstGeom prst="rect">
            <a:avLst/>
          </a:prstGeom>
          <a:noFill/>
        </p:spPr>
        <p:txBody>
          <a:bodyPr wrap="none" rtlCol="0">
            <a:spAutoFit/>
          </a:bodyPr>
          <a:lstStyle/>
          <a:p>
            <a:r>
              <a:rPr lang="en-CA" sz="4000" dirty="0" smtClean="0">
                <a:latin typeface="Andalus" panose="02010000000000000000" pitchFamily="2" charset="-78"/>
                <a:cs typeface="Andalus" panose="02010000000000000000" pitchFamily="2" charset="-78"/>
              </a:rPr>
              <a:t>2 ½ years</a:t>
            </a:r>
            <a:endParaRPr lang="en-CA" sz="4000" dirty="0">
              <a:latin typeface="Andalus" panose="02010000000000000000" pitchFamily="2" charset="-78"/>
              <a:cs typeface="Andalus" panose="020100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6049" y="365125"/>
            <a:ext cx="3781425" cy="54387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230" y="5883068"/>
            <a:ext cx="1495425" cy="1047750"/>
          </a:xfrm>
          <a:prstGeom prst="rect">
            <a:avLst/>
          </a:prstGeom>
        </p:spPr>
      </p:pic>
    </p:spTree>
    <p:extLst>
      <p:ext uri="{BB962C8B-B14F-4D97-AF65-F5344CB8AC3E}">
        <p14:creationId xmlns:p14="http://schemas.microsoft.com/office/powerpoint/2010/main" val="2491068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919" y="0"/>
            <a:ext cx="12411363" cy="698139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9709" y="1232841"/>
            <a:ext cx="8288161" cy="4618615"/>
          </a:xfrm>
          <a:prstGeom prst="rect">
            <a:avLst/>
          </a:prstGeom>
        </p:spPr>
      </p:pic>
      <p:sp>
        <p:nvSpPr>
          <p:cNvPr id="6" name="TextBox 5"/>
          <p:cNvSpPr txBox="1"/>
          <p:nvPr/>
        </p:nvSpPr>
        <p:spPr>
          <a:xfrm>
            <a:off x="2991394" y="5466735"/>
            <a:ext cx="6761787" cy="1446550"/>
          </a:xfrm>
          <a:prstGeom prst="rect">
            <a:avLst/>
          </a:prstGeom>
          <a:noFill/>
        </p:spPr>
        <p:txBody>
          <a:bodyPr wrap="none" rtlCol="0">
            <a:spAutoFit/>
          </a:bodyPr>
          <a:lstStyle/>
          <a:p>
            <a:r>
              <a:rPr lang="en-CA" sz="4400" dirty="0" smtClean="0">
                <a:solidFill>
                  <a:srgbClr val="FF0000"/>
                </a:solidFill>
                <a:latin typeface="Andalus" panose="02010000000000000000" pitchFamily="2" charset="-78"/>
                <a:cs typeface="Andalus" panose="02010000000000000000" pitchFamily="2" charset="-78"/>
              </a:rPr>
              <a:t>Special Needs Specialists …?</a:t>
            </a:r>
          </a:p>
          <a:p>
            <a:r>
              <a:rPr lang="en-CA" sz="4400" dirty="0" smtClean="0">
                <a:solidFill>
                  <a:srgbClr val="FF0000"/>
                </a:solidFill>
                <a:latin typeface="Andalus" panose="02010000000000000000" pitchFamily="2" charset="-78"/>
                <a:cs typeface="Andalus" panose="02010000000000000000" pitchFamily="2" charset="-78"/>
              </a:rPr>
              <a:t>Meetings …?</a:t>
            </a:r>
            <a:endParaRPr lang="en-CA" sz="4400" dirty="0">
              <a:solidFill>
                <a:srgbClr val="FF0000"/>
              </a:solidFill>
              <a:latin typeface="Andalus" panose="02010000000000000000" pitchFamily="2" charset="-78"/>
              <a:cs typeface="Andalus" panose="02010000000000000000" pitchFamily="2" charset="-78"/>
            </a:endParaRPr>
          </a:p>
        </p:txBody>
      </p:sp>
      <p:sp>
        <p:nvSpPr>
          <p:cNvPr id="3" name="TextBox 2"/>
          <p:cNvSpPr txBox="1"/>
          <p:nvPr/>
        </p:nvSpPr>
        <p:spPr>
          <a:xfrm>
            <a:off x="3441989" y="435051"/>
            <a:ext cx="7258175" cy="1323439"/>
          </a:xfrm>
          <a:prstGeom prst="rect">
            <a:avLst/>
          </a:prstGeom>
          <a:noFill/>
        </p:spPr>
        <p:txBody>
          <a:bodyPr wrap="square" rtlCol="0">
            <a:spAutoFit/>
          </a:bodyPr>
          <a:lstStyle/>
          <a:p>
            <a:r>
              <a:rPr lang="en-CA" sz="8000" dirty="0" smtClean="0">
                <a:solidFill>
                  <a:srgbClr val="00B0F0"/>
                </a:solidFill>
                <a:latin typeface="Andalus" panose="02010000000000000000" pitchFamily="2" charset="-78"/>
                <a:cs typeface="Andalus" panose="02010000000000000000" pitchFamily="2" charset="-78"/>
              </a:rPr>
              <a:t>Can</a:t>
            </a:r>
            <a:r>
              <a:rPr lang="en-CA" sz="8000" dirty="0" smtClean="0">
                <a:latin typeface="Andalus" panose="02010000000000000000" pitchFamily="2" charset="-78"/>
                <a:cs typeface="Andalus" panose="02010000000000000000" pitchFamily="2" charset="-78"/>
              </a:rPr>
              <a:t> x </a:t>
            </a:r>
            <a:r>
              <a:rPr lang="en-CA" sz="8000" dirty="0" smtClean="0">
                <a:solidFill>
                  <a:srgbClr val="FF0000"/>
                </a:solidFill>
                <a:latin typeface="Andalus" panose="02010000000000000000" pitchFamily="2" charset="-78"/>
                <a:cs typeface="Andalus" panose="02010000000000000000" pitchFamily="2" charset="-78"/>
              </a:rPr>
              <a:t>Can’t</a:t>
            </a:r>
            <a:endParaRPr lang="en-CA" sz="8000" dirty="0">
              <a:solidFill>
                <a:srgbClr val="FF0000"/>
              </a:solidFill>
              <a:latin typeface="Andalus" panose="02010000000000000000" pitchFamily="2" charset="-78"/>
              <a:cs typeface="Andalus" panose="02010000000000000000" pitchFamily="2" charset="-78"/>
            </a:endParaRPr>
          </a:p>
        </p:txBody>
      </p:sp>
    </p:spTree>
    <p:extLst>
      <p:ext uri="{BB962C8B-B14F-4D97-AF65-F5344CB8AC3E}">
        <p14:creationId xmlns:p14="http://schemas.microsoft.com/office/powerpoint/2010/main" val="1340488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1071</TotalTime>
  <Words>263</Words>
  <Application>Microsoft Office PowerPoint</Application>
  <PresentationFormat>Widescreen</PresentationFormat>
  <Paragraphs>54</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Andalus</vt:lpstr>
      <vt:lpstr>Arial</vt:lpstr>
      <vt:lpstr>Calibri</vt:lpstr>
      <vt:lpstr>Calibri Light</vt:lpstr>
      <vt:lpstr>Loved by the King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Brighter Books</dc:creator>
  <cp:lastModifiedBy>Brighter Books</cp:lastModifiedBy>
  <cp:revision>15</cp:revision>
  <dcterms:created xsi:type="dcterms:W3CDTF">2014-09-11T15:21:39Z</dcterms:created>
  <dcterms:modified xsi:type="dcterms:W3CDTF">2014-12-15T20:53:27Z</dcterms:modified>
</cp:coreProperties>
</file>